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258" r:id="rId3"/>
    <p:sldId id="261" r:id="rId4"/>
    <p:sldId id="292" r:id="rId5"/>
    <p:sldId id="264" r:id="rId6"/>
    <p:sldId id="280" r:id="rId7"/>
    <p:sldId id="270" r:id="rId8"/>
    <p:sldId id="272" r:id="rId9"/>
    <p:sldId id="262" r:id="rId10"/>
    <p:sldId id="311" r:id="rId11"/>
    <p:sldId id="312" r:id="rId12"/>
    <p:sldId id="313" r:id="rId13"/>
    <p:sldId id="314" r:id="rId14"/>
    <p:sldId id="315" r:id="rId15"/>
    <p:sldId id="316" r:id="rId16"/>
    <p:sldId id="291" r:id="rId17"/>
    <p:sldId id="317" r:id="rId18"/>
    <p:sldId id="318" r:id="rId19"/>
  </p:sldIdLst>
  <p:sldSz cx="9144000" cy="5143500" type="screen16x9"/>
  <p:notesSz cx="6858000" cy="9144000"/>
  <p:embeddedFontLst>
    <p:embeddedFont>
      <p:font typeface="Anaheim" pitchFamily="2" charset="77"/>
      <p:regular r:id="rId21"/>
      <p:bold r:id="rId22"/>
    </p:embeddedFont>
    <p:embeddedFont>
      <p:font typeface="Barlow Semi Condensed" panose="020F0502020204030204" pitchFamily="34" charset="0"/>
      <p:regular r:id="rId23"/>
      <p:bold r:id="rId24"/>
      <p:italic r:id="rId25"/>
      <p:boldItalic r:id="rId26"/>
    </p:embeddedFont>
    <p:embeddedFont>
      <p:font typeface="Nunito Light" panose="020F0302020204030204" pitchFamily="34" charset="0"/>
      <p:regular r:id="rId27"/>
      <p:italic r:id="rId28"/>
    </p:embeddedFont>
    <p:embeddedFont>
      <p:font typeface="Titillium Web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000"/>
    <a:srgbClr val="FF2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6786AB-3B28-4968-B96F-3D525108EBDE}">
  <a:tblStyle styleId="{F16786AB-3B28-4968-B96F-3D525108E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E84FDD-8B8E-414F-9600-FF2234FE08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4"/>
  </p:normalViewPr>
  <p:slideViewPr>
    <p:cSldViewPr snapToGrid="0">
      <p:cViewPr varScale="1">
        <p:scale>
          <a:sx n="148" d="100"/>
          <a:sy n="148" d="100"/>
        </p:scale>
        <p:origin x="70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>
          <a:extLst>
            <a:ext uri="{FF2B5EF4-FFF2-40B4-BE49-F238E27FC236}">
              <a16:creationId xmlns:a16="http://schemas.microsoft.com/office/drawing/2014/main" id="{0CEED180-CEEF-51C8-41F8-FC81A543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4dda1946d_6_322:notes">
            <a:extLst>
              <a:ext uri="{FF2B5EF4-FFF2-40B4-BE49-F238E27FC236}">
                <a16:creationId xmlns:a16="http://schemas.microsoft.com/office/drawing/2014/main" id="{DD900D4F-1FA0-7D22-EB60-0C9849494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4dda1946d_6_322:notes">
            <a:extLst>
              <a:ext uri="{FF2B5EF4-FFF2-40B4-BE49-F238E27FC236}">
                <a16:creationId xmlns:a16="http://schemas.microsoft.com/office/drawing/2014/main" id="{055472BC-2687-08F8-81BD-5117E6700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670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>
          <a:extLst>
            <a:ext uri="{FF2B5EF4-FFF2-40B4-BE49-F238E27FC236}">
              <a16:creationId xmlns:a16="http://schemas.microsoft.com/office/drawing/2014/main" id="{28002061-6BDB-D8F9-D5BB-214722E69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4dda1946d_6_322:notes">
            <a:extLst>
              <a:ext uri="{FF2B5EF4-FFF2-40B4-BE49-F238E27FC236}">
                <a16:creationId xmlns:a16="http://schemas.microsoft.com/office/drawing/2014/main" id="{BE470ACC-71C9-333F-44F7-841DFACBA4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4dda1946d_6_322:notes">
            <a:extLst>
              <a:ext uri="{FF2B5EF4-FFF2-40B4-BE49-F238E27FC236}">
                <a16:creationId xmlns:a16="http://schemas.microsoft.com/office/drawing/2014/main" id="{39B38532-6B8B-3455-3176-C6BA0E285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207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>
          <a:extLst>
            <a:ext uri="{FF2B5EF4-FFF2-40B4-BE49-F238E27FC236}">
              <a16:creationId xmlns:a16="http://schemas.microsoft.com/office/drawing/2014/main" id="{7A8ABA41-ECB9-D3AE-1440-5B46AFA7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4dda1946d_6_322:notes">
            <a:extLst>
              <a:ext uri="{FF2B5EF4-FFF2-40B4-BE49-F238E27FC236}">
                <a16:creationId xmlns:a16="http://schemas.microsoft.com/office/drawing/2014/main" id="{40360650-BF34-7610-D3CB-094E86DB8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4dda1946d_6_322:notes">
            <a:extLst>
              <a:ext uri="{FF2B5EF4-FFF2-40B4-BE49-F238E27FC236}">
                <a16:creationId xmlns:a16="http://schemas.microsoft.com/office/drawing/2014/main" id="{13688B5C-D715-616D-5812-69EEA646C9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887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>
          <a:extLst>
            <a:ext uri="{FF2B5EF4-FFF2-40B4-BE49-F238E27FC236}">
              <a16:creationId xmlns:a16="http://schemas.microsoft.com/office/drawing/2014/main" id="{E33F039C-EDC4-4C53-0043-65CCF11C8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4dda1946d_6_322:notes">
            <a:extLst>
              <a:ext uri="{FF2B5EF4-FFF2-40B4-BE49-F238E27FC236}">
                <a16:creationId xmlns:a16="http://schemas.microsoft.com/office/drawing/2014/main" id="{F11C8E87-E208-8A0B-03BA-FF53BFF95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4dda1946d_6_322:notes">
            <a:extLst>
              <a:ext uri="{FF2B5EF4-FFF2-40B4-BE49-F238E27FC236}">
                <a16:creationId xmlns:a16="http://schemas.microsoft.com/office/drawing/2014/main" id="{1D73ABAC-9BBA-19AE-A45C-54E8A61B60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762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>
          <a:extLst>
            <a:ext uri="{FF2B5EF4-FFF2-40B4-BE49-F238E27FC236}">
              <a16:creationId xmlns:a16="http://schemas.microsoft.com/office/drawing/2014/main" id="{2ECC8249-4157-8FAB-F3E0-F4979836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4dda1946d_6_322:notes">
            <a:extLst>
              <a:ext uri="{FF2B5EF4-FFF2-40B4-BE49-F238E27FC236}">
                <a16:creationId xmlns:a16="http://schemas.microsoft.com/office/drawing/2014/main" id="{849568BB-5F86-B2F4-EF77-BA6DABB09C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4dda1946d_6_322:notes">
            <a:extLst>
              <a:ext uri="{FF2B5EF4-FFF2-40B4-BE49-F238E27FC236}">
                <a16:creationId xmlns:a16="http://schemas.microsoft.com/office/drawing/2014/main" id="{98A8D849-2EE5-2B0D-E8D9-69972B990D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761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>
          <a:extLst>
            <a:ext uri="{FF2B5EF4-FFF2-40B4-BE49-F238E27FC236}">
              <a16:creationId xmlns:a16="http://schemas.microsoft.com/office/drawing/2014/main" id="{DA4B9AA5-E2A8-97E8-EB19-AD474EE0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4dda1946d_6_322:notes">
            <a:extLst>
              <a:ext uri="{FF2B5EF4-FFF2-40B4-BE49-F238E27FC236}">
                <a16:creationId xmlns:a16="http://schemas.microsoft.com/office/drawing/2014/main" id="{DD0AF80E-97D8-8108-466E-AD4A4F94B3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4dda1946d_6_322:notes">
            <a:extLst>
              <a:ext uri="{FF2B5EF4-FFF2-40B4-BE49-F238E27FC236}">
                <a16:creationId xmlns:a16="http://schemas.microsoft.com/office/drawing/2014/main" id="{65433300-327A-52A7-5CC2-C60838D80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79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28c5fab267d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28c5fab267d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8">
          <a:extLst>
            <a:ext uri="{FF2B5EF4-FFF2-40B4-BE49-F238E27FC236}">
              <a16:creationId xmlns:a16="http://schemas.microsoft.com/office/drawing/2014/main" id="{89C071AA-7BDE-3E0B-5C8D-8AA97A34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28c5fab267d_0_972:notes">
            <a:extLst>
              <a:ext uri="{FF2B5EF4-FFF2-40B4-BE49-F238E27FC236}">
                <a16:creationId xmlns:a16="http://schemas.microsoft.com/office/drawing/2014/main" id="{9C9EF6B3-F2A5-821A-18A6-BA0281084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28c5fab267d_0_972:notes">
            <a:extLst>
              <a:ext uri="{FF2B5EF4-FFF2-40B4-BE49-F238E27FC236}">
                <a16:creationId xmlns:a16="http://schemas.microsoft.com/office/drawing/2014/main" id="{7D2165FB-4421-3042-4560-656718E6E9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709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8">
          <a:extLst>
            <a:ext uri="{FF2B5EF4-FFF2-40B4-BE49-F238E27FC236}">
              <a16:creationId xmlns:a16="http://schemas.microsoft.com/office/drawing/2014/main" id="{A111F2AC-52B6-CAD6-5AC3-382F118E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28c5fab267d_0_972:notes">
            <a:extLst>
              <a:ext uri="{FF2B5EF4-FFF2-40B4-BE49-F238E27FC236}">
                <a16:creationId xmlns:a16="http://schemas.microsoft.com/office/drawing/2014/main" id="{2BA01F3C-8D0A-1EEE-5608-577C2CED3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" name="Google Shape;2750;g28c5fab267d_0_972:notes">
            <a:extLst>
              <a:ext uri="{FF2B5EF4-FFF2-40B4-BE49-F238E27FC236}">
                <a16:creationId xmlns:a16="http://schemas.microsoft.com/office/drawing/2014/main" id="{F31C5697-7F54-3DBE-2629-98FCE5688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08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" name="Google Shape;25;p2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27" name="Google Shape;27;p2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8" name="Google Shape;2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" name="Google Shape;2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" name="Google Shape;3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" name="Google Shape;31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" name="Google Shape;33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" name="Google Shape;34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" name="Google Shape;35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" name="Google Shape;36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7" name="Google Shape;37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8" name="Google Shape;3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" name="Google Shape;3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" name="Google Shape;4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1" name="Google Shape;41;p2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2" name="Google Shape;42;p2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43" name="Google Shape;4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5" name="Google Shape;45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6" name="Google Shape;46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Google Shape;47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Google Shape;48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49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" name="Google Shape;50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1" name="Google Shape;51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52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5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713225" y="820500"/>
            <a:ext cx="4035600" cy="27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713225" y="3808525"/>
            <a:ext cx="4035600" cy="33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26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307" name="Google Shape;1307;p2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08" name="Google Shape;1308;p2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09" name="Google Shape;130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0" name="Google Shape;131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1" name="Google Shape;131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2" name="Google Shape;1312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13" name="Google Shape;1313;p2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14" name="Google Shape;1314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5" name="Google Shape;1315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6" name="Google Shape;1316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7" name="Google Shape;1317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18" name="Google Shape;1318;p2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19" name="Google Shape;131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0" name="Google Shape;132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1" name="Google Shape;132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22" name="Google Shape;1322;p2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23" name="Google Shape;1323;p2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24" name="Google Shape;1324;p2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25" name="Google Shape;132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6" name="Google Shape;132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7" name="Google Shape;132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8" name="Google Shape;1328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29" name="Google Shape;1329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30" name="Google Shape;1330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1" name="Google Shape;1331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2" name="Google Shape;1332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3" name="Google Shape;1333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34" name="Google Shape;1334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35" name="Google Shape;133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6" name="Google Shape;133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7" name="Google Shape;133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338" name="Google Shape;1338;p2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39" name="Google Shape;1339;p2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40" name="Google Shape;134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1" name="Google Shape;1341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42" name="Google Shape;1342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43" name="Google Shape;1343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4" name="Google Shape;1344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5" name="Google Shape;1345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6" name="Google Shape;1346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47" name="Google Shape;1347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48" name="Google Shape;1348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9" name="Google Shape;1349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0" name="Google Shape;135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27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353" name="Google Shape;1353;p2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54" name="Google Shape;1354;p2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55" name="Google Shape;135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6" name="Google Shape;135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7" name="Google Shape;135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8" name="Google Shape;1358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59" name="Google Shape;1359;p2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60" name="Google Shape;1360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64" name="Google Shape;1364;p2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65" name="Google Shape;136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68" name="Google Shape;1368;p2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69" name="Google Shape;1369;p2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70" name="Google Shape;1370;p2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1" name="Google Shape;137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2" name="Google Shape;137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3" name="Google Shape;137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4" name="Google Shape;1374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75" name="Google Shape;1375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6" name="Google Shape;1376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7" name="Google Shape;1377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8" name="Google Shape;1378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9" name="Google Shape;1379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80" name="Google Shape;1380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81" name="Google Shape;138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2" name="Google Shape;138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3" name="Google Shape;138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384" name="Google Shape;1384;p2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85" name="Google Shape;1385;p2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86" name="Google Shape;138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7" name="Google Shape;1387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88" name="Google Shape;1388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89" name="Google Shape;1389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0" name="Google Shape;1390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1" name="Google Shape;1391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2" name="Google Shape;1392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93" name="Google Shape;1393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94" name="Google Shape;1394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5" name="Google Shape;1395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6" name="Google Shape;139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397" name="Google Shape;1397;p27"/>
          <p:cNvGrpSpPr/>
          <p:nvPr/>
        </p:nvGrpSpPr>
        <p:grpSpPr>
          <a:xfrm flipH="1">
            <a:off x="191418" y="167200"/>
            <a:ext cx="8952587" cy="4867172"/>
            <a:chOff x="-7" y="167200"/>
            <a:chExt cx="8952587" cy="4867172"/>
          </a:xfrm>
        </p:grpSpPr>
        <p:grpSp>
          <p:nvGrpSpPr>
            <p:cNvPr id="1398" name="Google Shape;1398;p2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1399" name="Google Shape;1399;p2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1" name="Google Shape;1401;p2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402" name="Google Shape;1402;p2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04" name="Google Shape;1404;p27"/>
          <p:cNvSpPr/>
          <p:nvPr/>
        </p:nvSpPr>
        <p:spPr>
          <a:xfrm>
            <a:off x="8636475" y="4719725"/>
            <a:ext cx="377400" cy="377400"/>
          </a:xfrm>
          <a:prstGeom prst="mathMultiply">
            <a:avLst>
              <a:gd name="adj1" fmla="val 1627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05" name="Google Shape;1405;p27"/>
          <p:cNvSpPr/>
          <p:nvPr/>
        </p:nvSpPr>
        <p:spPr>
          <a:xfrm>
            <a:off x="141850" y="450475"/>
            <a:ext cx="377400" cy="377400"/>
          </a:xfrm>
          <a:prstGeom prst="mathMultiply">
            <a:avLst>
              <a:gd name="adj1" fmla="val 1627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6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239" name="Google Shape;239;p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240" name="Google Shape;240;p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241" name="Google Shape;241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2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" name="Google Shape;244;p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5" name="Google Shape;245;p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246" name="Google Shape;246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7" name="Google Shape;247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8" name="Google Shape;248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9" name="Google Shape;249;p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0" name="Google Shape;250;p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251" name="Google Shape;251;p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" name="Google Shape;252;p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4" name="Google Shape;254;p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255" name="Google Shape;255;p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256" name="Google Shape;256;p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57" name="Google Shape;257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8" name="Google Shape;258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9" name="Google Shape;259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0" name="Google Shape;260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1" name="Google Shape;261;p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62" name="Google Shape;262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3" name="Google Shape;263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4" name="Google Shape;264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5" name="Google Shape;265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6" name="Google Shape;266;p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67" name="Google Shape;267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8" name="Google Shape;268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9" name="Google Shape;269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70" name="Google Shape;270;p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271" name="Google Shape;271;p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272" name="Google Shape;272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3" name="Google Shape;273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74" name="Google Shape;274;p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75" name="Google Shape;275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6" name="Google Shape;276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7" name="Google Shape;277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8" name="Google Shape;278;p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79" name="Google Shape;279;p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280" name="Google Shape;280;p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1" name="Google Shape;281;p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2" name="Google Shape;282;p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283" name="Google Shape;28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6"/>
          <p:cNvGrpSpPr/>
          <p:nvPr/>
        </p:nvGrpSpPr>
        <p:grpSpPr>
          <a:xfrm>
            <a:off x="141641" y="92498"/>
            <a:ext cx="8827868" cy="4945088"/>
            <a:chOff x="141641" y="92498"/>
            <a:chExt cx="8827868" cy="4945088"/>
          </a:xfrm>
        </p:grpSpPr>
        <p:grpSp>
          <p:nvGrpSpPr>
            <p:cNvPr id="285" name="Google Shape;285;p6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6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7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300" name="Google Shape;300;p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301" name="Google Shape;301;p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2" name="Google Shape;30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30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6" name="Google Shape;306;p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7" name="Google Shape;307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1" name="Google Shape;311;p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312" name="Google Shape;31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316" name="Google Shape;316;p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317" name="Google Shape;317;p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18" name="Google Shape;31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9" name="Google Shape;31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0" name="Google Shape;32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2" name="Google Shape;322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23" name="Google Shape;323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4" name="Google Shape;324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5" name="Google Shape;325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6" name="Google Shape;326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7" name="Google Shape;327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28" name="Google Shape;32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9" name="Google Shape;32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0" name="Google Shape;33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31" name="Google Shape;331;p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332" name="Google Shape;332;p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333" name="Google Shape;33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4" name="Google Shape;334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35" name="Google Shape;335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6" name="Google Shape;336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7" name="Google Shape;337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8" name="Google Shape;338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9" name="Google Shape;339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40" name="Google Shape;340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41" name="Google Shape;341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2" name="Google Shape;342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3" name="Google Shape;34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344" name="Google Shape;34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916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6" name="Google Shape;346;p7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347" name="Google Shape;347;p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351" name="Google Shape;351;p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10"/>
          <p:cNvSpPr txBox="1">
            <a:spLocks noGrp="1"/>
          </p:cNvSpPr>
          <p:nvPr>
            <p:ph type="title"/>
          </p:nvPr>
        </p:nvSpPr>
        <p:spPr>
          <a:xfrm>
            <a:off x="5171025" y="3543300"/>
            <a:ext cx="3252900" cy="1043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11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467" name="Google Shape;467;p11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468" name="Google Shape;468;p11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69" name="Google Shape;469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" name="Google Shape;470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" name="Google Shape;471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2" name="Google Shape;472;p1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73" name="Google Shape;473;p11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74" name="Google Shape;474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476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477;p11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78" name="Google Shape;478;p11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479" name="Google Shape;479;p11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0" name="Google Shape;480;p11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481;p11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82" name="Google Shape;482;p11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483" name="Google Shape;483;p11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484" name="Google Shape;484;p11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85" name="Google Shape;485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6" name="Google Shape;486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7" name="Google Shape;487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8" name="Google Shape;488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89" name="Google Shape;489;p1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90" name="Google Shape;490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1" name="Google Shape;491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2" name="Google Shape;492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3" name="Google Shape;493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95" name="Google Shape;495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6" name="Google Shape;496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7" name="Google Shape;497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98" name="Google Shape;498;p11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99" name="Google Shape;499;p11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500" name="Google Shape;500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1" name="Google Shape;501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2" name="Google Shape;502;p11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03" name="Google Shape;503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4" name="Google Shape;504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5" name="Google Shape;505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6" name="Google Shape;506;p11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7" name="Google Shape;507;p11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08" name="Google Shape;508;p11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9" name="Google Shape;509;p11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0" name="Google Shape;510;p11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11" name="Google Shape;511;p11"/>
          <p:cNvSpPr txBox="1">
            <a:spLocks noGrp="1"/>
          </p:cNvSpPr>
          <p:nvPr>
            <p:ph type="title" hasCustomPrompt="1"/>
          </p:nvPr>
        </p:nvSpPr>
        <p:spPr>
          <a:xfrm>
            <a:off x="1698300" y="1784350"/>
            <a:ext cx="57474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r>
              <a:t>xx%</a:t>
            </a:r>
          </a:p>
        </p:txBody>
      </p:sp>
      <p:sp>
        <p:nvSpPr>
          <p:cNvPr id="512" name="Google Shape;512;p11"/>
          <p:cNvSpPr txBox="1">
            <a:spLocks noGrp="1"/>
          </p:cNvSpPr>
          <p:nvPr>
            <p:ph type="subTitle" idx="1"/>
          </p:nvPr>
        </p:nvSpPr>
        <p:spPr>
          <a:xfrm>
            <a:off x="1698300" y="2999350"/>
            <a:ext cx="5747400" cy="497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13" name="Google Shape;513;p11"/>
          <p:cNvGrpSpPr/>
          <p:nvPr/>
        </p:nvGrpSpPr>
        <p:grpSpPr>
          <a:xfrm>
            <a:off x="141641" y="92498"/>
            <a:ext cx="8827868" cy="4945088"/>
            <a:chOff x="141641" y="92498"/>
            <a:chExt cx="8827868" cy="4945088"/>
          </a:xfrm>
        </p:grpSpPr>
        <p:grpSp>
          <p:nvGrpSpPr>
            <p:cNvPr id="514" name="Google Shape;514;p11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515" name="Google Shape;515;p11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11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523" name="Google Shape;523;p11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5" name="Google Shape;525;p11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3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530" name="Google Shape;530;p1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531" name="Google Shape;531;p1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2" name="Google Shape;53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5" name="Google Shape;535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6" name="Google Shape;536;p1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7" name="Google Shape;537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1" name="Google Shape;541;p1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542" name="Google Shape;54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Google Shape;54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5" name="Google Shape;545;p1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546" name="Google Shape;546;p1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547" name="Google Shape;547;p1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48" name="Google Shape;54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9" name="Google Shape;54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0" name="Google Shape;55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1" name="Google Shape;551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2" name="Google Shape;552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53" name="Google Shape;553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4" name="Google Shape;554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5" name="Google Shape;555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6" name="Google Shape;556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58" name="Google Shape;55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9" name="Google Shape;55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0" name="Google Shape;56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61" name="Google Shape;561;p1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562" name="Google Shape;562;p1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563" name="Google Shape;56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4" name="Google Shape;564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65" name="Google Shape;565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66" name="Google Shape;566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7" name="Google Shape;567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8" name="Google Shape;568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9" name="Google Shape;569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70" name="Google Shape;570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71" name="Google Shape;571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2" name="Google Shape;572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3" name="Google Shape;57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74" name="Google Shape;574;p13"/>
          <p:cNvSpPr txBox="1">
            <a:spLocks noGrp="1"/>
          </p:cNvSpPr>
          <p:nvPr>
            <p:ph type="subTitle" idx="1"/>
          </p:nvPr>
        </p:nvSpPr>
        <p:spPr>
          <a:xfrm>
            <a:off x="1454699" y="172750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subTitle" idx="2"/>
          </p:nvPr>
        </p:nvSpPr>
        <p:spPr>
          <a:xfrm>
            <a:off x="713225" y="2181950"/>
            <a:ext cx="3633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72749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8" name="Google Shape;578;p13"/>
          <p:cNvSpPr txBox="1">
            <a:spLocks noGrp="1"/>
          </p:cNvSpPr>
          <p:nvPr>
            <p:ph type="subTitle" idx="4"/>
          </p:nvPr>
        </p:nvSpPr>
        <p:spPr>
          <a:xfrm>
            <a:off x="5532475" y="172750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79" name="Google Shape;579;p13"/>
          <p:cNvSpPr txBox="1">
            <a:spLocks noGrp="1"/>
          </p:cNvSpPr>
          <p:nvPr>
            <p:ph type="subTitle" idx="5"/>
          </p:nvPr>
        </p:nvSpPr>
        <p:spPr>
          <a:xfrm>
            <a:off x="4791000" y="2181950"/>
            <a:ext cx="3633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3"/>
          <p:cNvSpPr txBox="1">
            <a:spLocks noGrp="1"/>
          </p:cNvSpPr>
          <p:nvPr>
            <p:ph type="title" idx="6" hasCustomPrompt="1"/>
          </p:nvPr>
        </p:nvSpPr>
        <p:spPr>
          <a:xfrm>
            <a:off x="4797775" y="172749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1" name="Google Shape;581;p13"/>
          <p:cNvSpPr txBox="1">
            <a:spLocks noGrp="1"/>
          </p:cNvSpPr>
          <p:nvPr>
            <p:ph type="subTitle" idx="7"/>
          </p:nvPr>
        </p:nvSpPr>
        <p:spPr>
          <a:xfrm>
            <a:off x="1454699" y="320255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8"/>
          </p:nvPr>
        </p:nvSpPr>
        <p:spPr>
          <a:xfrm>
            <a:off x="713225" y="3657000"/>
            <a:ext cx="3633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20254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4" name="Google Shape;584;p13"/>
          <p:cNvSpPr txBox="1">
            <a:spLocks noGrp="1"/>
          </p:cNvSpPr>
          <p:nvPr>
            <p:ph type="subTitle" idx="13"/>
          </p:nvPr>
        </p:nvSpPr>
        <p:spPr>
          <a:xfrm>
            <a:off x="5532475" y="320255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4"/>
          </p:nvPr>
        </p:nvSpPr>
        <p:spPr>
          <a:xfrm>
            <a:off x="4791000" y="3657000"/>
            <a:ext cx="3633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97775" y="320254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587" name="Google Shape;587;p13"/>
          <p:cNvGrpSpPr/>
          <p:nvPr/>
        </p:nvGrpSpPr>
        <p:grpSpPr>
          <a:xfrm>
            <a:off x="-7" y="117416"/>
            <a:ext cx="8941384" cy="4905859"/>
            <a:chOff x="-7" y="117416"/>
            <a:chExt cx="8941384" cy="4905859"/>
          </a:xfrm>
        </p:grpSpPr>
        <p:grpSp>
          <p:nvGrpSpPr>
            <p:cNvPr id="588" name="Google Shape;588;p13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13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19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875" name="Google Shape;875;p19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876" name="Google Shape;876;p19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77" name="Google Shape;877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8" name="Google Shape;878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9" name="Google Shape;879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0" name="Google Shape;880;p1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1" name="Google Shape;881;p19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882" name="Google Shape;882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3" name="Google Shape;883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4" name="Google Shape;884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5" name="Google Shape;885;p1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6" name="Google Shape;886;p19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887" name="Google Shape;887;p1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1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9" name="Google Shape;889;p1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90" name="Google Shape;890;p19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91" name="Google Shape;891;p19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92" name="Google Shape;892;p19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93" name="Google Shape;893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4" name="Google Shape;894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5" name="Google Shape;895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6" name="Google Shape;896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97" name="Google Shape;897;p1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98" name="Google Shape;898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9" name="Google Shape;899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0" name="Google Shape;900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1" name="Google Shape;901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02" name="Google Shape;902;p1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03" name="Google Shape;903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4" name="Google Shape;904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5" name="Google Shape;905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906" name="Google Shape;906;p19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07" name="Google Shape;907;p19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08" name="Google Shape;908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9" name="Google Shape;909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10" name="Google Shape;910;p1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11" name="Google Shape;911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2" name="Google Shape;912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3" name="Google Shape;913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4" name="Google Shape;914;p1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15" name="Google Shape;915;p1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16" name="Google Shape;916;p1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7" name="Google Shape;917;p1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8" name="Google Shape;918;p1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919" name="Google Shape;91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9"/>
          <p:cNvSpPr txBox="1">
            <a:spLocks noGrp="1"/>
          </p:cNvSpPr>
          <p:nvPr>
            <p:ph type="subTitle" idx="1"/>
          </p:nvPr>
        </p:nvSpPr>
        <p:spPr>
          <a:xfrm>
            <a:off x="5046566" y="3285624"/>
            <a:ext cx="2500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19"/>
          <p:cNvSpPr txBox="1">
            <a:spLocks noGrp="1"/>
          </p:cNvSpPr>
          <p:nvPr>
            <p:ph type="subTitle" idx="2"/>
          </p:nvPr>
        </p:nvSpPr>
        <p:spPr>
          <a:xfrm>
            <a:off x="1596634" y="3285624"/>
            <a:ext cx="2500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9"/>
          <p:cNvSpPr txBox="1">
            <a:spLocks noGrp="1"/>
          </p:cNvSpPr>
          <p:nvPr>
            <p:ph type="subTitle" idx="3"/>
          </p:nvPr>
        </p:nvSpPr>
        <p:spPr>
          <a:xfrm>
            <a:off x="1596634" y="2833375"/>
            <a:ext cx="25008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23" name="Google Shape;923;p19"/>
          <p:cNvSpPr txBox="1">
            <a:spLocks noGrp="1"/>
          </p:cNvSpPr>
          <p:nvPr>
            <p:ph type="subTitle" idx="4"/>
          </p:nvPr>
        </p:nvSpPr>
        <p:spPr>
          <a:xfrm>
            <a:off x="5046566" y="2833375"/>
            <a:ext cx="25008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924" name="Google Shape;924;p19"/>
          <p:cNvGrpSpPr/>
          <p:nvPr/>
        </p:nvGrpSpPr>
        <p:grpSpPr>
          <a:xfrm>
            <a:off x="141641" y="92498"/>
            <a:ext cx="8827868" cy="4945088"/>
            <a:chOff x="141641" y="92498"/>
            <a:chExt cx="8827868" cy="4945088"/>
          </a:xfrm>
        </p:grpSpPr>
        <p:grpSp>
          <p:nvGrpSpPr>
            <p:cNvPr id="925" name="Google Shape;925;p19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926" name="Google Shape;926;p19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9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9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9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3" name="Google Shape;933;p19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934" name="Google Shape;934;p19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6" name="Google Shape;936;p19"/>
            <p:cNvSpPr/>
            <p:nvPr/>
          </p:nvSpPr>
          <p:spPr>
            <a:xfrm rot="-123321">
              <a:off x="144300" y="1131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20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940" name="Google Shape;940;p20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941" name="Google Shape;941;p20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42" name="Google Shape;942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3" name="Google Shape;943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4" name="Google Shape;944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5" name="Google Shape;945;p20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6" name="Google Shape;946;p20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947" name="Google Shape;947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9" name="Google Shape;949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0" name="Google Shape;950;p20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1" name="Google Shape;951;p20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952" name="Google Shape;952;p20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3" name="Google Shape;953;p20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20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5" name="Google Shape;955;p20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956" name="Google Shape;956;p20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957" name="Google Shape;957;p20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58" name="Google Shape;958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9" name="Google Shape;959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0" name="Google Shape;960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1" name="Google Shape;961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62" name="Google Shape;962;p20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63" name="Google Shape;963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5" name="Google Shape;965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6" name="Google Shape;966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67" name="Google Shape;967;p20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68" name="Google Shape;968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9" name="Google Shape;969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0" name="Google Shape;970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971" name="Google Shape;971;p20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72" name="Google Shape;972;p20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73" name="Google Shape;973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4" name="Google Shape;974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75" name="Google Shape;975;p20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976" name="Google Shape;976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7" name="Google Shape;977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8" name="Google Shape;978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9" name="Google Shape;979;p20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80" name="Google Shape;980;p20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81" name="Google Shape;981;p20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2" name="Google Shape;982;p20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3" name="Google Shape;983;p20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984" name="Google Shape;98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20"/>
          <p:cNvSpPr txBox="1">
            <a:spLocks noGrp="1"/>
          </p:cNvSpPr>
          <p:nvPr>
            <p:ph type="subTitle" idx="1"/>
          </p:nvPr>
        </p:nvSpPr>
        <p:spPr>
          <a:xfrm>
            <a:off x="720000" y="1507800"/>
            <a:ext cx="4611600" cy="26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0"/>
          <p:cNvGrpSpPr/>
          <p:nvPr/>
        </p:nvGrpSpPr>
        <p:grpSpPr>
          <a:xfrm>
            <a:off x="-7" y="117416"/>
            <a:ext cx="8941384" cy="4905859"/>
            <a:chOff x="-7" y="117416"/>
            <a:chExt cx="8941384" cy="4905859"/>
          </a:xfrm>
        </p:grpSpPr>
        <p:grpSp>
          <p:nvGrpSpPr>
            <p:cNvPr id="987" name="Google Shape;987;p20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988" name="Google Shape;988;p20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0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0" name="Google Shape;990;p20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5" r:id="rId8"/>
    <p:sldLayoutId id="2147483666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5CE11D-3E3C-1B38-163A-95DA77FD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7" y="5"/>
            <a:ext cx="920599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E92A88-B590-3391-B60C-DD55CB6071FB}"/>
              </a:ext>
            </a:extLst>
          </p:cNvPr>
          <p:cNvSpPr/>
          <p:nvPr/>
        </p:nvSpPr>
        <p:spPr>
          <a:xfrm>
            <a:off x="3881886" y="0"/>
            <a:ext cx="532249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Google Shape;1416;p31"/>
          <p:cNvSpPr txBox="1">
            <a:spLocks noGrp="1"/>
          </p:cNvSpPr>
          <p:nvPr>
            <p:ph type="ctrTitle"/>
          </p:nvPr>
        </p:nvSpPr>
        <p:spPr>
          <a:xfrm>
            <a:off x="4451231" y="1069672"/>
            <a:ext cx="4192438" cy="31055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Pizza Sales Analysis: Data-Driven Insights for Strategic Decision Making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>
          <a:extLst>
            <a:ext uri="{FF2B5EF4-FFF2-40B4-BE49-F238E27FC236}">
              <a16:creationId xmlns:a16="http://schemas.microsoft.com/office/drawing/2014/main" id="{46E91C88-D433-DC65-23A4-B7FC8BA8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7">
            <a:extLst>
              <a:ext uri="{FF2B5EF4-FFF2-40B4-BE49-F238E27FC236}">
                <a16:creationId xmlns:a16="http://schemas.microsoft.com/office/drawing/2014/main" id="{BACA73E8-5B84-8448-0C6C-18DCBDBB6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Business Questions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28" name="Google Shape;2163;p50">
            <a:extLst>
              <a:ext uri="{FF2B5EF4-FFF2-40B4-BE49-F238E27FC236}">
                <a16:creationId xmlns:a16="http://schemas.microsoft.com/office/drawing/2014/main" id="{06A5752E-5E86-9845-2CC3-07E4C3E4C2DE}"/>
              </a:ext>
            </a:extLst>
          </p:cNvPr>
          <p:cNvSpPr txBox="1">
            <a:spLocks/>
          </p:cNvSpPr>
          <p:nvPr/>
        </p:nvSpPr>
        <p:spPr>
          <a:xfrm>
            <a:off x="435925" y="1350991"/>
            <a:ext cx="5504664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3- Identify the highest-priced pizza</a:t>
            </a:r>
          </a:p>
        </p:txBody>
      </p:sp>
      <p:pic>
        <p:nvPicPr>
          <p:cNvPr id="1632" name="Picture 1631">
            <a:extLst>
              <a:ext uri="{FF2B5EF4-FFF2-40B4-BE49-F238E27FC236}">
                <a16:creationId xmlns:a16="http://schemas.microsoft.com/office/drawing/2014/main" id="{B4AFE325-E35A-3F48-E9F3-85A83B31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5925" y="1823769"/>
            <a:ext cx="3845866" cy="1223753"/>
          </a:xfrm>
          <a:prstGeom prst="rect">
            <a:avLst/>
          </a:prstGeom>
        </p:spPr>
      </p:pic>
      <p:pic>
        <p:nvPicPr>
          <p:cNvPr id="1648" name="Picture 1647">
            <a:extLst>
              <a:ext uri="{FF2B5EF4-FFF2-40B4-BE49-F238E27FC236}">
                <a16:creationId xmlns:a16="http://schemas.microsoft.com/office/drawing/2014/main" id="{6ED56F8A-E3FD-520F-0243-39982CA5F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38665" y="1940943"/>
            <a:ext cx="1968500" cy="858933"/>
          </a:xfrm>
          <a:prstGeom prst="rect">
            <a:avLst/>
          </a:prstGeom>
        </p:spPr>
      </p:pic>
      <p:sp>
        <p:nvSpPr>
          <p:cNvPr id="1650" name="Google Shape;2163;p50">
            <a:extLst>
              <a:ext uri="{FF2B5EF4-FFF2-40B4-BE49-F238E27FC236}">
                <a16:creationId xmlns:a16="http://schemas.microsoft.com/office/drawing/2014/main" id="{97934D26-C93E-A431-E755-86C5129CD847}"/>
              </a:ext>
            </a:extLst>
          </p:cNvPr>
          <p:cNvSpPr txBox="1">
            <a:spLocks/>
          </p:cNvSpPr>
          <p:nvPr/>
        </p:nvSpPr>
        <p:spPr>
          <a:xfrm>
            <a:off x="441676" y="3090653"/>
            <a:ext cx="5504664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4- Identify the most common pizza size ordered.</a:t>
            </a:r>
          </a:p>
        </p:txBody>
      </p:sp>
      <p:pic>
        <p:nvPicPr>
          <p:cNvPr id="1743" name="Picture 1742">
            <a:extLst>
              <a:ext uri="{FF2B5EF4-FFF2-40B4-BE49-F238E27FC236}">
                <a16:creationId xmlns:a16="http://schemas.microsoft.com/office/drawing/2014/main" id="{6ED5CC67-2349-2B7C-C175-1D6CB8EF3D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8175" y="3458794"/>
            <a:ext cx="3711295" cy="1650201"/>
          </a:xfrm>
          <a:prstGeom prst="rect">
            <a:avLst/>
          </a:prstGeom>
        </p:spPr>
      </p:pic>
      <p:pic>
        <p:nvPicPr>
          <p:cNvPr id="1745" name="Picture 1744">
            <a:extLst>
              <a:ext uri="{FF2B5EF4-FFF2-40B4-BE49-F238E27FC236}">
                <a16:creationId xmlns:a16="http://schemas.microsoft.com/office/drawing/2014/main" id="{48BABF12-64B4-B6DB-4D88-472401702F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36200" y="3671934"/>
            <a:ext cx="1971182" cy="11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>
          <a:extLst>
            <a:ext uri="{FF2B5EF4-FFF2-40B4-BE49-F238E27FC236}">
              <a16:creationId xmlns:a16="http://schemas.microsoft.com/office/drawing/2014/main" id="{0DAA6C39-6688-2E0C-1EBB-5005ED7AF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7">
            <a:extLst>
              <a:ext uri="{FF2B5EF4-FFF2-40B4-BE49-F238E27FC236}">
                <a16:creationId xmlns:a16="http://schemas.microsoft.com/office/drawing/2014/main" id="{2232C1DF-82D5-0A11-445F-C13E3D790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Business Questions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28" name="Google Shape;2163;p50">
            <a:extLst>
              <a:ext uri="{FF2B5EF4-FFF2-40B4-BE49-F238E27FC236}">
                <a16:creationId xmlns:a16="http://schemas.microsoft.com/office/drawing/2014/main" id="{F2053353-AEEF-9E4C-D60F-85E5793D8F95}"/>
              </a:ext>
            </a:extLst>
          </p:cNvPr>
          <p:cNvSpPr txBox="1">
            <a:spLocks/>
          </p:cNvSpPr>
          <p:nvPr/>
        </p:nvSpPr>
        <p:spPr>
          <a:xfrm>
            <a:off x="435925" y="1350991"/>
            <a:ext cx="5504664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5- List the top 5 most ordered pizza types along with their quantities.</a:t>
            </a:r>
          </a:p>
        </p:txBody>
      </p:sp>
      <p:pic>
        <p:nvPicPr>
          <p:cNvPr id="1648" name="Picture 1647">
            <a:extLst>
              <a:ext uri="{FF2B5EF4-FFF2-40B4-BE49-F238E27FC236}">
                <a16:creationId xmlns:a16="http://schemas.microsoft.com/office/drawing/2014/main" id="{7B1BFB24-E656-C1EF-6840-90C53EF4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57004" y="1881429"/>
            <a:ext cx="2267343" cy="1107101"/>
          </a:xfrm>
          <a:prstGeom prst="rect">
            <a:avLst/>
          </a:prstGeom>
        </p:spPr>
      </p:pic>
      <p:sp>
        <p:nvSpPr>
          <p:cNvPr id="1650" name="Google Shape;2163;p50">
            <a:extLst>
              <a:ext uri="{FF2B5EF4-FFF2-40B4-BE49-F238E27FC236}">
                <a16:creationId xmlns:a16="http://schemas.microsoft.com/office/drawing/2014/main" id="{EFB5EBE8-4393-9BE8-3F9E-32098A32AE91}"/>
              </a:ext>
            </a:extLst>
          </p:cNvPr>
          <p:cNvSpPr txBox="1">
            <a:spLocks/>
          </p:cNvSpPr>
          <p:nvPr/>
        </p:nvSpPr>
        <p:spPr>
          <a:xfrm>
            <a:off x="441675" y="3090653"/>
            <a:ext cx="7165489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6- Join the necessary tables to find the total quantity of each pizza category ordered</a:t>
            </a:r>
          </a:p>
        </p:txBody>
      </p:sp>
      <p:pic>
        <p:nvPicPr>
          <p:cNvPr id="1743" name="Picture 1742">
            <a:extLst>
              <a:ext uri="{FF2B5EF4-FFF2-40B4-BE49-F238E27FC236}">
                <a16:creationId xmlns:a16="http://schemas.microsoft.com/office/drawing/2014/main" id="{740268B5-F068-69CE-4BE3-6F395B718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8175" y="3493300"/>
            <a:ext cx="3779153" cy="1516928"/>
          </a:xfrm>
          <a:prstGeom prst="rect">
            <a:avLst/>
          </a:prstGeom>
        </p:spPr>
      </p:pic>
      <p:pic>
        <p:nvPicPr>
          <p:cNvPr id="1745" name="Picture 1744">
            <a:extLst>
              <a:ext uri="{FF2B5EF4-FFF2-40B4-BE49-F238E27FC236}">
                <a16:creationId xmlns:a16="http://schemas.microsoft.com/office/drawing/2014/main" id="{2907D58B-E17D-6767-FBEC-137EBD38E3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95026" y="3595422"/>
            <a:ext cx="1733910" cy="1254804"/>
          </a:xfrm>
          <a:prstGeom prst="rect">
            <a:avLst/>
          </a:prstGeom>
        </p:spPr>
      </p:pic>
      <p:pic>
        <p:nvPicPr>
          <p:cNvPr id="1632" name="Picture 1631">
            <a:extLst>
              <a:ext uri="{FF2B5EF4-FFF2-40B4-BE49-F238E27FC236}">
                <a16:creationId xmlns:a16="http://schemas.microsoft.com/office/drawing/2014/main" id="{CECD92ED-C6B2-229D-12E7-EAB3374B9A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8175" y="1823769"/>
            <a:ext cx="3779153" cy="12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>
          <a:extLst>
            <a:ext uri="{FF2B5EF4-FFF2-40B4-BE49-F238E27FC236}">
              <a16:creationId xmlns:a16="http://schemas.microsoft.com/office/drawing/2014/main" id="{2079857D-1E27-3B6E-CA2B-49D4A6C0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7">
            <a:extLst>
              <a:ext uri="{FF2B5EF4-FFF2-40B4-BE49-F238E27FC236}">
                <a16:creationId xmlns:a16="http://schemas.microsoft.com/office/drawing/2014/main" id="{9B3D05BC-485D-B29E-5CAE-216DFAE6FB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Business Questions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28" name="Google Shape;2163;p50">
            <a:extLst>
              <a:ext uri="{FF2B5EF4-FFF2-40B4-BE49-F238E27FC236}">
                <a16:creationId xmlns:a16="http://schemas.microsoft.com/office/drawing/2014/main" id="{8774B17C-71EC-CB50-5896-A963C71E54D5}"/>
              </a:ext>
            </a:extLst>
          </p:cNvPr>
          <p:cNvSpPr txBox="1">
            <a:spLocks/>
          </p:cNvSpPr>
          <p:nvPr/>
        </p:nvSpPr>
        <p:spPr>
          <a:xfrm>
            <a:off x="435925" y="1350991"/>
            <a:ext cx="5504664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7- Determine the distribution of orders by hour of the day.</a:t>
            </a:r>
          </a:p>
        </p:txBody>
      </p:sp>
      <p:pic>
        <p:nvPicPr>
          <p:cNvPr id="1632" name="Picture 1631">
            <a:extLst>
              <a:ext uri="{FF2B5EF4-FFF2-40B4-BE49-F238E27FC236}">
                <a16:creationId xmlns:a16="http://schemas.microsoft.com/office/drawing/2014/main" id="{E2D177A5-5F99-5BD8-07D0-765B968B29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176" y="1823769"/>
            <a:ext cx="3711294" cy="1223753"/>
          </a:xfrm>
          <a:prstGeom prst="rect">
            <a:avLst/>
          </a:prstGeom>
        </p:spPr>
      </p:pic>
      <p:pic>
        <p:nvPicPr>
          <p:cNvPr id="1648" name="Picture 1647">
            <a:extLst>
              <a:ext uri="{FF2B5EF4-FFF2-40B4-BE49-F238E27FC236}">
                <a16:creationId xmlns:a16="http://schemas.microsoft.com/office/drawing/2014/main" id="{7A8589BD-8C13-FDC7-0451-2FE222DF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36200" y="1613141"/>
            <a:ext cx="1575483" cy="1489928"/>
          </a:xfrm>
          <a:prstGeom prst="rect">
            <a:avLst/>
          </a:prstGeom>
        </p:spPr>
      </p:pic>
      <p:sp>
        <p:nvSpPr>
          <p:cNvPr id="1650" name="Google Shape;2163;p50">
            <a:extLst>
              <a:ext uri="{FF2B5EF4-FFF2-40B4-BE49-F238E27FC236}">
                <a16:creationId xmlns:a16="http://schemas.microsoft.com/office/drawing/2014/main" id="{82CAF521-31B6-2B59-08C0-E2BBD81A4CBA}"/>
              </a:ext>
            </a:extLst>
          </p:cNvPr>
          <p:cNvSpPr txBox="1">
            <a:spLocks/>
          </p:cNvSpPr>
          <p:nvPr/>
        </p:nvSpPr>
        <p:spPr>
          <a:xfrm>
            <a:off x="441676" y="3090653"/>
            <a:ext cx="5504664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8- Join relevant tables to find the category-wise distribution of pizzas.</a:t>
            </a:r>
          </a:p>
        </p:txBody>
      </p:sp>
      <p:pic>
        <p:nvPicPr>
          <p:cNvPr id="1743" name="Picture 1742">
            <a:extLst>
              <a:ext uri="{FF2B5EF4-FFF2-40B4-BE49-F238E27FC236}">
                <a16:creationId xmlns:a16="http://schemas.microsoft.com/office/drawing/2014/main" id="{BF3F044A-B05D-2138-1947-D4F939ECBA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8175" y="3671934"/>
            <a:ext cx="3711295" cy="853100"/>
          </a:xfrm>
          <a:prstGeom prst="rect">
            <a:avLst/>
          </a:prstGeom>
        </p:spPr>
      </p:pic>
      <p:pic>
        <p:nvPicPr>
          <p:cNvPr id="1745" name="Picture 1744">
            <a:extLst>
              <a:ext uri="{FF2B5EF4-FFF2-40B4-BE49-F238E27FC236}">
                <a16:creationId xmlns:a16="http://schemas.microsoft.com/office/drawing/2014/main" id="{6FAFB24B-5ED6-D1E6-5184-9F1254B25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81799" y="3671934"/>
            <a:ext cx="1879984" cy="11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0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>
          <a:extLst>
            <a:ext uri="{FF2B5EF4-FFF2-40B4-BE49-F238E27FC236}">
              <a16:creationId xmlns:a16="http://schemas.microsoft.com/office/drawing/2014/main" id="{386D8B80-8446-4A7E-0DBD-6897366A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7">
            <a:extLst>
              <a:ext uri="{FF2B5EF4-FFF2-40B4-BE49-F238E27FC236}">
                <a16:creationId xmlns:a16="http://schemas.microsoft.com/office/drawing/2014/main" id="{A2A1AB4F-A0A0-3B98-513C-6F81AC6768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Business Questions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28" name="Google Shape;2163;p50">
            <a:extLst>
              <a:ext uri="{FF2B5EF4-FFF2-40B4-BE49-F238E27FC236}">
                <a16:creationId xmlns:a16="http://schemas.microsoft.com/office/drawing/2014/main" id="{0E52F74B-A7BF-E1EC-B6FE-26681C7694FF}"/>
              </a:ext>
            </a:extLst>
          </p:cNvPr>
          <p:cNvSpPr txBox="1">
            <a:spLocks/>
          </p:cNvSpPr>
          <p:nvPr/>
        </p:nvSpPr>
        <p:spPr>
          <a:xfrm>
            <a:off x="435925" y="1350991"/>
            <a:ext cx="6646362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9- Group the orders by date and calculate the average number of pizzas ordered per day.</a:t>
            </a:r>
          </a:p>
        </p:txBody>
      </p:sp>
      <p:pic>
        <p:nvPicPr>
          <p:cNvPr id="1632" name="Picture 1631">
            <a:extLst>
              <a:ext uri="{FF2B5EF4-FFF2-40B4-BE49-F238E27FC236}">
                <a16:creationId xmlns:a16="http://schemas.microsoft.com/office/drawing/2014/main" id="{7E119D92-2DA5-8E64-31EE-2E619BC2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176" y="1836351"/>
            <a:ext cx="3711294" cy="1198589"/>
          </a:xfrm>
          <a:prstGeom prst="rect">
            <a:avLst/>
          </a:prstGeom>
        </p:spPr>
      </p:pic>
      <p:pic>
        <p:nvPicPr>
          <p:cNvPr id="1648" name="Picture 1647">
            <a:extLst>
              <a:ext uri="{FF2B5EF4-FFF2-40B4-BE49-F238E27FC236}">
                <a16:creationId xmlns:a16="http://schemas.microsoft.com/office/drawing/2014/main" id="{B2A4B7AE-E76C-295D-DF2C-C241DFAAF5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81799" y="1809350"/>
            <a:ext cx="2314456" cy="1064822"/>
          </a:xfrm>
          <a:prstGeom prst="rect">
            <a:avLst/>
          </a:prstGeom>
        </p:spPr>
      </p:pic>
      <p:sp>
        <p:nvSpPr>
          <p:cNvPr id="1650" name="Google Shape;2163;p50">
            <a:extLst>
              <a:ext uri="{FF2B5EF4-FFF2-40B4-BE49-F238E27FC236}">
                <a16:creationId xmlns:a16="http://schemas.microsoft.com/office/drawing/2014/main" id="{DD17E07D-2150-1C5D-B50B-609A908F0E95}"/>
              </a:ext>
            </a:extLst>
          </p:cNvPr>
          <p:cNvSpPr txBox="1">
            <a:spLocks/>
          </p:cNvSpPr>
          <p:nvPr/>
        </p:nvSpPr>
        <p:spPr>
          <a:xfrm>
            <a:off x="441676" y="3090653"/>
            <a:ext cx="5504664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10- Determine the top 3 most ordered pizza types based on revenue.</a:t>
            </a:r>
          </a:p>
        </p:txBody>
      </p:sp>
      <p:pic>
        <p:nvPicPr>
          <p:cNvPr id="1743" name="Picture 1742">
            <a:extLst>
              <a:ext uri="{FF2B5EF4-FFF2-40B4-BE49-F238E27FC236}">
                <a16:creationId xmlns:a16="http://schemas.microsoft.com/office/drawing/2014/main" id="{FF4F2071-DBB7-369F-33D9-6316F6316E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5924" y="3549012"/>
            <a:ext cx="3783545" cy="1527856"/>
          </a:xfrm>
          <a:prstGeom prst="rect">
            <a:avLst/>
          </a:prstGeom>
        </p:spPr>
      </p:pic>
      <p:pic>
        <p:nvPicPr>
          <p:cNvPr id="1745" name="Picture 1744">
            <a:extLst>
              <a:ext uri="{FF2B5EF4-FFF2-40B4-BE49-F238E27FC236}">
                <a16:creationId xmlns:a16="http://schemas.microsoft.com/office/drawing/2014/main" id="{0645822E-E5E6-B597-F545-87B995A797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81799" y="3932179"/>
            <a:ext cx="2314456" cy="7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0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>
          <a:extLst>
            <a:ext uri="{FF2B5EF4-FFF2-40B4-BE49-F238E27FC236}">
              <a16:creationId xmlns:a16="http://schemas.microsoft.com/office/drawing/2014/main" id="{601F6F37-54CC-2C2C-1E2A-EC675A9F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7">
            <a:extLst>
              <a:ext uri="{FF2B5EF4-FFF2-40B4-BE49-F238E27FC236}">
                <a16:creationId xmlns:a16="http://schemas.microsoft.com/office/drawing/2014/main" id="{1E0904DE-D257-59E4-34E2-86F486A5EA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Business Questions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28" name="Google Shape;2163;p50">
            <a:extLst>
              <a:ext uri="{FF2B5EF4-FFF2-40B4-BE49-F238E27FC236}">
                <a16:creationId xmlns:a16="http://schemas.microsoft.com/office/drawing/2014/main" id="{FBCCBAD4-5DB3-F608-80BC-DE5E1A5B2BDA}"/>
              </a:ext>
            </a:extLst>
          </p:cNvPr>
          <p:cNvSpPr txBox="1">
            <a:spLocks/>
          </p:cNvSpPr>
          <p:nvPr/>
        </p:nvSpPr>
        <p:spPr>
          <a:xfrm>
            <a:off x="435925" y="1221601"/>
            <a:ext cx="6775758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11-Calculate the percentage contribution of each pizza type to total revenue.</a:t>
            </a:r>
          </a:p>
        </p:txBody>
      </p:sp>
      <p:pic>
        <p:nvPicPr>
          <p:cNvPr id="1632" name="Picture 1631">
            <a:extLst>
              <a:ext uri="{FF2B5EF4-FFF2-40B4-BE49-F238E27FC236}">
                <a16:creationId xmlns:a16="http://schemas.microsoft.com/office/drawing/2014/main" id="{28374B5B-B7EF-CE99-293E-36699156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991" y="1828123"/>
            <a:ext cx="4708451" cy="2725946"/>
          </a:xfrm>
          <a:prstGeom prst="rect">
            <a:avLst/>
          </a:prstGeom>
        </p:spPr>
      </p:pic>
      <p:pic>
        <p:nvPicPr>
          <p:cNvPr id="1648" name="Picture 1647">
            <a:extLst>
              <a:ext uri="{FF2B5EF4-FFF2-40B4-BE49-F238E27FC236}">
                <a16:creationId xmlns:a16="http://schemas.microsoft.com/office/drawing/2014/main" id="{890CE332-D725-059A-41E3-DD4F774E2E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74223" y="2247629"/>
            <a:ext cx="2147641" cy="14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>
          <a:extLst>
            <a:ext uri="{FF2B5EF4-FFF2-40B4-BE49-F238E27FC236}">
              <a16:creationId xmlns:a16="http://schemas.microsoft.com/office/drawing/2014/main" id="{4DC80CA1-A5AF-E81A-9984-77081FC4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7">
            <a:extLst>
              <a:ext uri="{FF2B5EF4-FFF2-40B4-BE49-F238E27FC236}">
                <a16:creationId xmlns:a16="http://schemas.microsoft.com/office/drawing/2014/main" id="{150B0F98-AC81-690E-4BEB-A1D66163F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Business Questions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28" name="Google Shape;2163;p50">
            <a:extLst>
              <a:ext uri="{FF2B5EF4-FFF2-40B4-BE49-F238E27FC236}">
                <a16:creationId xmlns:a16="http://schemas.microsoft.com/office/drawing/2014/main" id="{99FFF59A-26A7-D867-B40F-A95CAB0E03D7}"/>
              </a:ext>
            </a:extLst>
          </p:cNvPr>
          <p:cNvSpPr txBox="1">
            <a:spLocks/>
          </p:cNvSpPr>
          <p:nvPr/>
        </p:nvSpPr>
        <p:spPr>
          <a:xfrm>
            <a:off x="435924" y="1221601"/>
            <a:ext cx="7327849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12- Determine the top 3 most ordered pizza types based on revenue for each pizza category."</a:t>
            </a:r>
          </a:p>
        </p:txBody>
      </p:sp>
      <p:pic>
        <p:nvPicPr>
          <p:cNvPr id="1632" name="Picture 1631">
            <a:extLst>
              <a:ext uri="{FF2B5EF4-FFF2-40B4-BE49-F238E27FC236}">
                <a16:creationId xmlns:a16="http://schemas.microsoft.com/office/drawing/2014/main" id="{0438AE30-D7AC-0D02-5CAC-E2E43217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5924" y="1931641"/>
            <a:ext cx="4975036" cy="2439944"/>
          </a:xfrm>
          <a:prstGeom prst="rect">
            <a:avLst/>
          </a:prstGeom>
        </p:spPr>
      </p:pic>
      <p:pic>
        <p:nvPicPr>
          <p:cNvPr id="1648" name="Picture 1647">
            <a:extLst>
              <a:ext uri="{FF2B5EF4-FFF2-40B4-BE49-F238E27FC236}">
                <a16:creationId xmlns:a16="http://schemas.microsoft.com/office/drawing/2014/main" id="{6C312769-8735-3DA6-2EB1-A4AB5EC988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87958" y="2147153"/>
            <a:ext cx="2925045" cy="177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5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Conclusion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753" name="Google Shape;2753;p66"/>
          <p:cNvSpPr txBox="1">
            <a:spLocks noGrp="1"/>
          </p:cNvSpPr>
          <p:nvPr>
            <p:ph type="body" idx="4294967295"/>
          </p:nvPr>
        </p:nvSpPr>
        <p:spPr>
          <a:xfrm>
            <a:off x="719999" y="1327891"/>
            <a:ext cx="7958175" cy="3675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Total sales reached 21,350 orders, generating over $817,860 in revenue, indicating robust demand.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The "Classic" category leads in revenue contribution with 26.91%, closely followed by "Supreme" at 25.46%, with "Chicken" and "Veggie" categories also making significant contributions.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"The Thai Chicken Pizza" is the top revenue-generating item at $43,434.25, showing strong customer preference for chicken-based pizzas.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Despite being a premium item, "The Greek Pizza" stands out as the highest-priced option, suggesting potential for expanding premium offerings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Large pizzas are the most popular, with 18,526 orders, highlighting size preference among customers.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Peak order times are around midday, specifically at 12 PM and 1 PM, suggesting these are optimal times for targeted promotions.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The "Classic Deluxe Pizza" and "The Four Cheese Pizza" are strong performers within their respective categories, contributing significantly to overall revenue</a:t>
            </a:r>
            <a:endParaRPr sz="12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1">
          <a:extLst>
            <a:ext uri="{FF2B5EF4-FFF2-40B4-BE49-F238E27FC236}">
              <a16:creationId xmlns:a16="http://schemas.microsoft.com/office/drawing/2014/main" id="{9CDE1010-FE63-CCF8-7A32-BA8D2A38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66">
            <a:extLst>
              <a:ext uri="{FF2B5EF4-FFF2-40B4-BE49-F238E27FC236}">
                <a16:creationId xmlns:a16="http://schemas.microsoft.com/office/drawing/2014/main" id="{D6070A94-1557-959E-7C01-8F2693E3A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Recommendations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753" name="Google Shape;2753;p66">
            <a:extLst>
              <a:ext uri="{FF2B5EF4-FFF2-40B4-BE49-F238E27FC236}">
                <a16:creationId xmlns:a16="http://schemas.microsoft.com/office/drawing/2014/main" id="{3E2C00A4-FCC0-7B98-93CD-79D1DB2291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9999" y="1327891"/>
            <a:ext cx="7958175" cy="3675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Focus marketing efforts during peak midday hours with special promotions, discounts, or combo deals to capitalize on high order volumes.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Introduce additional premium pizzas, leveraging the success of "The Greek Pizza," to cater to customers seeking gourmet options.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Highlight and promote top-performing pizzas like "The Thai Chicken Pizza" and "The Classic Deluxe Pizza" in marketing campaigns, potentially bundling them with popular sides to increase order value.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Develop targeted campaigns that appeal to different customer segments, given the strong performance of "Classic," "Supreme," and "Veggie" categories.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Introduce special evening discounts or happy hour deals to boost sales during off-peak evening hours.</a:t>
            </a:r>
            <a:br>
              <a:rPr lang="en-GB" sz="1200" dirty="0">
                <a:solidFill>
                  <a:schemeClr val="bg1">
                    <a:lumMod val="10000"/>
                  </a:schemeClr>
                </a:solidFill>
              </a:rPr>
            </a:b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Enhance customer loyalty programs by rewarding repeat purchases of popular pizzas, encouraging repeat business and customer retention.</a:t>
            </a:r>
          </a:p>
        </p:txBody>
      </p:sp>
    </p:spTree>
    <p:extLst>
      <p:ext uri="{BB962C8B-B14F-4D97-AF65-F5344CB8AC3E}">
        <p14:creationId xmlns:p14="http://schemas.microsoft.com/office/powerpoint/2010/main" val="2529084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1">
          <a:extLst>
            <a:ext uri="{FF2B5EF4-FFF2-40B4-BE49-F238E27FC236}">
              <a16:creationId xmlns:a16="http://schemas.microsoft.com/office/drawing/2014/main" id="{13FB1BCB-4905-83BA-E58F-9FC377307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661;p65">
            <a:extLst>
              <a:ext uri="{FF2B5EF4-FFF2-40B4-BE49-F238E27FC236}">
                <a16:creationId xmlns:a16="http://schemas.microsoft.com/office/drawing/2014/main" id="{7AC7B59D-61C5-A9F9-4B9C-4CDA5D58EC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4471" y="1294968"/>
            <a:ext cx="4448100" cy="135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solidFill>
                  <a:schemeClr val="bg1">
                    <a:lumMod val="10000"/>
                  </a:schemeClr>
                </a:solidFill>
              </a:rPr>
              <a:t>Thanks</a:t>
            </a: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!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770" name="Google Shape;2662;p65">
            <a:extLst>
              <a:ext uri="{FF2B5EF4-FFF2-40B4-BE49-F238E27FC236}">
                <a16:creationId xmlns:a16="http://schemas.microsoft.com/office/drawing/2014/main" id="{572D1F2B-A606-A72B-A314-4634D6B3CB82}"/>
              </a:ext>
            </a:extLst>
          </p:cNvPr>
          <p:cNvSpPr txBox="1">
            <a:spLocks/>
          </p:cNvSpPr>
          <p:nvPr/>
        </p:nvSpPr>
        <p:spPr>
          <a:xfrm>
            <a:off x="5262457" y="2709771"/>
            <a:ext cx="2869467" cy="8356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b="1" dirty="0"/>
              <a:t>Do you have any questions?</a:t>
            </a:r>
          </a:p>
        </p:txBody>
      </p:sp>
      <p:pic>
        <p:nvPicPr>
          <p:cNvPr id="2772" name="Picture 2771">
            <a:extLst>
              <a:ext uri="{FF2B5EF4-FFF2-40B4-BE49-F238E27FC236}">
                <a16:creationId xmlns:a16="http://schemas.microsoft.com/office/drawing/2014/main" id="{47AD0238-3239-E455-E635-F200B67C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0" y="371773"/>
            <a:ext cx="4304822" cy="43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Table of contents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69" name="Google Shape;1469;p33"/>
          <p:cNvSpPr txBox="1">
            <a:spLocks noGrp="1"/>
          </p:cNvSpPr>
          <p:nvPr>
            <p:ph type="title" idx="3"/>
          </p:nvPr>
        </p:nvSpPr>
        <p:spPr>
          <a:xfrm>
            <a:off x="720000" y="1727495"/>
            <a:ext cx="734700" cy="447600"/>
          </a:xfrm>
          <a:prstGeom prst="rect">
            <a:avLst/>
          </a:prstGeom>
          <a:solidFill>
            <a:srgbClr val="F9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70" name="Google Shape;1470;p33"/>
          <p:cNvSpPr txBox="1">
            <a:spLocks noGrp="1"/>
          </p:cNvSpPr>
          <p:nvPr>
            <p:ph type="subTitle" idx="1"/>
          </p:nvPr>
        </p:nvSpPr>
        <p:spPr>
          <a:xfrm>
            <a:off x="1454699" y="172750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Project Overview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71" name="Google Shape;1471;p33"/>
          <p:cNvSpPr txBox="1">
            <a:spLocks noGrp="1"/>
          </p:cNvSpPr>
          <p:nvPr>
            <p:ph type="subTitle" idx="4"/>
          </p:nvPr>
        </p:nvSpPr>
        <p:spPr>
          <a:xfrm>
            <a:off x="5532475" y="172750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Business Questions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73" name="Google Shape;1473;p33"/>
          <p:cNvSpPr txBox="1">
            <a:spLocks noGrp="1"/>
          </p:cNvSpPr>
          <p:nvPr>
            <p:ph type="title" idx="6"/>
          </p:nvPr>
        </p:nvSpPr>
        <p:spPr>
          <a:xfrm>
            <a:off x="4797775" y="1727495"/>
            <a:ext cx="734700" cy="447600"/>
          </a:xfrm>
          <a:prstGeom prst="rect">
            <a:avLst/>
          </a:prstGeom>
          <a:solidFill>
            <a:srgbClr val="F9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74" name="Google Shape;1474;p33"/>
          <p:cNvSpPr txBox="1">
            <a:spLocks noGrp="1"/>
          </p:cNvSpPr>
          <p:nvPr>
            <p:ph type="subTitle" idx="7"/>
          </p:nvPr>
        </p:nvSpPr>
        <p:spPr>
          <a:xfrm>
            <a:off x="1454699" y="2512437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Technologies &amp; Tools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76" name="Google Shape;1476;p33"/>
          <p:cNvSpPr txBox="1">
            <a:spLocks noGrp="1"/>
          </p:cNvSpPr>
          <p:nvPr>
            <p:ph type="title" idx="9"/>
          </p:nvPr>
        </p:nvSpPr>
        <p:spPr>
          <a:xfrm>
            <a:off x="720000" y="2512432"/>
            <a:ext cx="734700" cy="447600"/>
          </a:xfrm>
          <a:prstGeom prst="rect">
            <a:avLst/>
          </a:prstGeom>
          <a:solidFill>
            <a:srgbClr val="F9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03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477" name="Google Shape;1477;p33"/>
          <p:cNvSpPr txBox="1">
            <a:spLocks noGrp="1"/>
          </p:cNvSpPr>
          <p:nvPr>
            <p:ph type="subTitle" idx="13"/>
          </p:nvPr>
        </p:nvSpPr>
        <p:spPr>
          <a:xfrm>
            <a:off x="5532475" y="2512437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Workflow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79" name="Google Shape;1479;p33"/>
          <p:cNvSpPr txBox="1">
            <a:spLocks noGrp="1"/>
          </p:cNvSpPr>
          <p:nvPr>
            <p:ph type="title" idx="15"/>
          </p:nvPr>
        </p:nvSpPr>
        <p:spPr>
          <a:xfrm>
            <a:off x="4797775" y="2512432"/>
            <a:ext cx="734700" cy="447600"/>
          </a:xfrm>
          <a:prstGeom prst="rect">
            <a:avLst/>
          </a:prstGeom>
          <a:solidFill>
            <a:srgbClr val="F9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04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0" name="Google Shape;1474;p33">
            <a:extLst>
              <a:ext uri="{FF2B5EF4-FFF2-40B4-BE49-F238E27FC236}">
                <a16:creationId xmlns:a16="http://schemas.microsoft.com/office/drawing/2014/main" id="{69421B9A-45A4-2812-5170-77B94869EFFA}"/>
              </a:ext>
            </a:extLst>
          </p:cNvPr>
          <p:cNvSpPr txBox="1">
            <a:spLocks/>
          </p:cNvSpPr>
          <p:nvPr/>
        </p:nvSpPr>
        <p:spPr>
          <a:xfrm>
            <a:off x="1451828" y="3285936"/>
            <a:ext cx="2891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/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Insights</a:t>
            </a:r>
          </a:p>
        </p:txBody>
      </p:sp>
      <p:sp>
        <p:nvSpPr>
          <p:cNvPr id="11" name="Google Shape;1476;p33">
            <a:extLst>
              <a:ext uri="{FF2B5EF4-FFF2-40B4-BE49-F238E27FC236}">
                <a16:creationId xmlns:a16="http://schemas.microsoft.com/office/drawing/2014/main" id="{36EA3C92-1C80-7997-163B-56632F26967F}"/>
              </a:ext>
            </a:extLst>
          </p:cNvPr>
          <p:cNvSpPr txBox="1">
            <a:spLocks/>
          </p:cNvSpPr>
          <p:nvPr/>
        </p:nvSpPr>
        <p:spPr>
          <a:xfrm>
            <a:off x="717129" y="3285931"/>
            <a:ext cx="734700" cy="447600"/>
          </a:xfrm>
          <a:prstGeom prst="rect">
            <a:avLst/>
          </a:prstGeom>
          <a:solidFill>
            <a:srgbClr val="F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2" name="Google Shape;1477;p33">
            <a:extLst>
              <a:ext uri="{FF2B5EF4-FFF2-40B4-BE49-F238E27FC236}">
                <a16:creationId xmlns:a16="http://schemas.microsoft.com/office/drawing/2014/main" id="{C8D03D4C-434F-2D40-C714-0B1C4DB84E26}"/>
              </a:ext>
            </a:extLst>
          </p:cNvPr>
          <p:cNvSpPr txBox="1">
            <a:spLocks/>
          </p:cNvSpPr>
          <p:nvPr/>
        </p:nvSpPr>
        <p:spPr>
          <a:xfrm>
            <a:off x="5520978" y="3320449"/>
            <a:ext cx="2891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/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Conclusion</a:t>
            </a:r>
          </a:p>
        </p:txBody>
      </p:sp>
      <p:sp>
        <p:nvSpPr>
          <p:cNvPr id="13" name="Google Shape;1479;p33">
            <a:extLst>
              <a:ext uri="{FF2B5EF4-FFF2-40B4-BE49-F238E27FC236}">
                <a16:creationId xmlns:a16="http://schemas.microsoft.com/office/drawing/2014/main" id="{FF521FF1-4E5A-0ED0-B269-5D4D05DDBAEA}"/>
              </a:ext>
            </a:extLst>
          </p:cNvPr>
          <p:cNvSpPr txBox="1">
            <a:spLocks/>
          </p:cNvSpPr>
          <p:nvPr/>
        </p:nvSpPr>
        <p:spPr>
          <a:xfrm>
            <a:off x="4786278" y="3320444"/>
            <a:ext cx="734700" cy="447600"/>
          </a:xfrm>
          <a:prstGeom prst="rect">
            <a:avLst/>
          </a:prstGeom>
          <a:solidFill>
            <a:srgbClr val="F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3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Project Overview</a:t>
            </a:r>
          </a:p>
        </p:txBody>
      </p:sp>
      <p:sp>
        <p:nvSpPr>
          <p:cNvPr id="1598" name="Google Shape;1598;p36"/>
          <p:cNvSpPr txBox="1">
            <a:spLocks noGrp="1"/>
          </p:cNvSpPr>
          <p:nvPr>
            <p:ph type="subTitle" idx="1"/>
          </p:nvPr>
        </p:nvSpPr>
        <p:spPr>
          <a:xfrm>
            <a:off x="720000" y="1249010"/>
            <a:ext cx="4611600" cy="3282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This project was undertaken to gain a deeper understanding of pizza sales dynamics, focusing on customer preferences, product performance, and revenue generation. The objective was to </a:t>
            </a:r>
            <a:r>
              <a:rPr lang="en-GB" sz="1200" dirty="0" err="1">
                <a:solidFill>
                  <a:schemeClr val="bg1">
                    <a:lumMod val="10000"/>
                  </a:schemeClr>
                </a:solidFill>
              </a:rPr>
              <a:t>analyze</a:t>
            </a: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 the available data and deliver actionable insights that could guide strategic decisions and optimize sales outcomes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Through a focused SQL analysis, I accomplished: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>
                  <a:lumMod val="10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An accurate assessment of total orders and revenue generated.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Identification of the most popular pizza types, sizes, and highest-priced items.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Insights into sales patterns by time of day and distribution across different pizza categories.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Strategic recommendations based on the top-performing products by quantity and revenue.</a:t>
            </a:r>
            <a:endParaRPr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16836-DCF3-1413-0720-38BA564A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85" y="872657"/>
            <a:ext cx="2889373" cy="43340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67"/>
          <p:cNvSpPr txBox="1">
            <a:spLocks noGrp="1"/>
          </p:cNvSpPr>
          <p:nvPr>
            <p:ph type="body" idx="4294967295"/>
          </p:nvPr>
        </p:nvSpPr>
        <p:spPr>
          <a:xfrm>
            <a:off x="383622" y="1603962"/>
            <a:ext cx="3946837" cy="3606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rgbClr val="F9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Retrieve the total number of orders placed.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rgbClr val="F9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Calculate the total revenue generated from pizza sales. 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rgbClr val="F9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Identify the highest-priced pizza. 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rgbClr val="F9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Identify the most common pizza size ordered.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rgbClr val="F9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List the top 5 most ordered pizza types along with their quantities. 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rgbClr val="F9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Join the necessary tables to find the total quantity of each pizza category ordered.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rgbClr val="F90000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Determine the distribution of orders by hour of the day.</a:t>
            </a:r>
          </a:p>
        </p:txBody>
      </p:sp>
      <p:sp>
        <p:nvSpPr>
          <p:cNvPr id="2973" name="Google Shape;2973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Business Questions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" name="Google Shape;2972;p67">
            <a:extLst>
              <a:ext uri="{FF2B5EF4-FFF2-40B4-BE49-F238E27FC236}">
                <a16:creationId xmlns:a16="http://schemas.microsoft.com/office/drawing/2014/main" id="{97C8D106-A86F-61F0-CFBE-51CCA9E8921D}"/>
              </a:ext>
            </a:extLst>
          </p:cNvPr>
          <p:cNvSpPr txBox="1">
            <a:spLocks/>
          </p:cNvSpPr>
          <p:nvPr/>
        </p:nvSpPr>
        <p:spPr>
          <a:xfrm>
            <a:off x="4745700" y="1618344"/>
            <a:ext cx="4156760" cy="3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196850" indent="-171450"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 Join relevant tables to find the category-wise distribution of pizzas.</a:t>
            </a:r>
          </a:p>
          <a:p>
            <a:pPr marL="196850" indent="-171450"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Group the orders by date and calculate the average number of pizzas ordered per day.</a:t>
            </a:r>
          </a:p>
          <a:p>
            <a:pPr marL="196850" indent="-171450"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Determine the top 3 most ordered pizza types based on revenue. </a:t>
            </a:r>
          </a:p>
          <a:p>
            <a:pPr marL="196850" indent="-171450"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Calculate the percentage contribution of each pizza type to total revenue</a:t>
            </a:r>
          </a:p>
          <a:p>
            <a:pPr marL="196850" indent="-171450">
              <a:spcBef>
                <a:spcPts val="300"/>
              </a:spcBef>
              <a:buClr>
                <a:srgbClr val="F90000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 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Tools &amp; Techniques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07" name="Google Shape;1807;p39"/>
          <p:cNvSpPr txBox="1">
            <a:spLocks noGrp="1"/>
          </p:cNvSpPr>
          <p:nvPr>
            <p:ph type="subTitle" idx="1"/>
          </p:nvPr>
        </p:nvSpPr>
        <p:spPr>
          <a:xfrm>
            <a:off x="4960188" y="3294250"/>
            <a:ext cx="3571334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PowerPoint was used to visualize the insights and present the findings in a clear, concise, and visually appealing manner. The visual storytelling helped in effectively communicating the key results and recommendations</a:t>
            </a:r>
            <a:endParaRPr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08" name="Google Shape;1808;p39"/>
          <p:cNvSpPr txBox="1">
            <a:spLocks noGrp="1"/>
          </p:cNvSpPr>
          <p:nvPr>
            <p:ph type="subTitle" idx="2"/>
          </p:nvPr>
        </p:nvSpPr>
        <p:spPr>
          <a:xfrm>
            <a:off x="914400" y="3285624"/>
            <a:ext cx="357133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bg1">
                    <a:lumMod val="10000"/>
                  </a:schemeClr>
                </a:solidFill>
              </a:rPr>
              <a:t>MySQL Workbench was utilized for writing and executing SQL queries. This powerful tool facilitated efficient data extraction, manipulation, and analysis to uncover actionable insights from the sales data</a:t>
            </a:r>
            <a:endParaRPr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09" name="Google Shape;1809;p39"/>
          <p:cNvSpPr txBox="1">
            <a:spLocks noGrp="1"/>
          </p:cNvSpPr>
          <p:nvPr>
            <p:ph type="subTitle" idx="3"/>
          </p:nvPr>
        </p:nvSpPr>
        <p:spPr>
          <a:xfrm>
            <a:off x="1536252" y="2833375"/>
            <a:ext cx="25008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MySQL Workbench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10" name="Google Shape;1810;p39"/>
          <p:cNvSpPr txBox="1">
            <a:spLocks noGrp="1"/>
          </p:cNvSpPr>
          <p:nvPr>
            <p:ph type="subTitle" idx="4"/>
          </p:nvPr>
        </p:nvSpPr>
        <p:spPr>
          <a:xfrm>
            <a:off x="5546896" y="2833375"/>
            <a:ext cx="25008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PowerPoint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78D7E-A774-1797-C119-A0CC2B3E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28" y="1590252"/>
            <a:ext cx="2343593" cy="1168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E25A1-8866-6AFC-8FB2-88E7BAA25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88" y="1599269"/>
            <a:ext cx="1024238" cy="10242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Workflow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18" name="Google Shape;2318;p55"/>
          <p:cNvSpPr txBox="1"/>
          <p:nvPr/>
        </p:nvSpPr>
        <p:spPr>
          <a:xfrm>
            <a:off x="498465" y="2094532"/>
            <a:ext cx="19842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>
                    <a:lumMod val="1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Extraction</a:t>
            </a:r>
            <a:endParaRPr sz="2000" b="1" dirty="0">
              <a:solidFill>
                <a:schemeClr val="bg1">
                  <a:lumMod val="1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19" name="Google Shape;2319;p55"/>
          <p:cNvSpPr txBox="1"/>
          <p:nvPr/>
        </p:nvSpPr>
        <p:spPr>
          <a:xfrm>
            <a:off x="131853" y="3832695"/>
            <a:ext cx="2350812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>
                    <a:lumMod val="1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transformation</a:t>
            </a:r>
            <a:endParaRPr sz="2000" b="1" dirty="0">
              <a:solidFill>
                <a:schemeClr val="bg1">
                  <a:lumMod val="1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22" name="Google Shape;2322;p55"/>
          <p:cNvSpPr txBox="1"/>
          <p:nvPr/>
        </p:nvSpPr>
        <p:spPr>
          <a:xfrm>
            <a:off x="6756225" y="2120433"/>
            <a:ext cx="19842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>
                    <a:lumMod val="1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Loading</a:t>
            </a:r>
            <a:endParaRPr sz="2000" b="1" dirty="0">
              <a:solidFill>
                <a:schemeClr val="bg1">
                  <a:lumMod val="1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23" name="Google Shape;2323;p55"/>
          <p:cNvSpPr txBox="1"/>
          <p:nvPr/>
        </p:nvSpPr>
        <p:spPr>
          <a:xfrm>
            <a:off x="6920881" y="3714160"/>
            <a:ext cx="19842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>
                    <a:lumMod val="1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Insights</a:t>
            </a:r>
            <a:endParaRPr sz="2000" b="1" dirty="0">
              <a:solidFill>
                <a:schemeClr val="bg1">
                  <a:lumMod val="1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324" name="Google Shape;2324;p55"/>
          <p:cNvCxnSpPr>
            <a:cxnSpLocks/>
          </p:cNvCxnSpPr>
          <p:nvPr/>
        </p:nvCxnSpPr>
        <p:spPr>
          <a:xfrm>
            <a:off x="2448161" y="2318330"/>
            <a:ext cx="751526" cy="56235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5" name="Google Shape;2325;p55"/>
          <p:cNvCxnSpPr>
            <a:cxnSpLocks/>
          </p:cNvCxnSpPr>
          <p:nvPr/>
        </p:nvCxnSpPr>
        <p:spPr>
          <a:xfrm flipV="1">
            <a:off x="2482665" y="3511390"/>
            <a:ext cx="820500" cy="545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6" name="Google Shape;2326;p55"/>
          <p:cNvCxnSpPr>
            <a:cxnSpLocks/>
          </p:cNvCxnSpPr>
          <p:nvPr/>
        </p:nvCxnSpPr>
        <p:spPr>
          <a:xfrm rot="10800000" flipV="1">
            <a:off x="5942277" y="2404702"/>
            <a:ext cx="813948" cy="2120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7" name="Google Shape;2327;p55"/>
          <p:cNvCxnSpPr>
            <a:cxnSpLocks/>
            <a:stCxn id="2323" idx="1"/>
          </p:cNvCxnSpPr>
          <p:nvPr/>
        </p:nvCxnSpPr>
        <p:spPr>
          <a:xfrm rot="10800000">
            <a:off x="5935727" y="3275732"/>
            <a:ext cx="985154" cy="67947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109DAF-2D3A-1AAC-41CF-E9DAD6DD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6668" y="1470676"/>
            <a:ext cx="3342483" cy="3342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E94BFD-B556-E1F6-1A4C-4B162C45A10E}"/>
              </a:ext>
            </a:extLst>
          </p:cNvPr>
          <p:cNvSpPr txBox="1"/>
          <p:nvPr/>
        </p:nvSpPr>
        <p:spPr>
          <a:xfrm>
            <a:off x="2501664" y="1982393"/>
            <a:ext cx="284052" cy="307777"/>
          </a:xfrm>
          <a:prstGeom prst="rect">
            <a:avLst/>
          </a:prstGeom>
          <a:solidFill>
            <a:srgbClr val="F9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03EDA-B3BA-C4E6-395A-00346A6E4BE8}"/>
              </a:ext>
            </a:extLst>
          </p:cNvPr>
          <p:cNvSpPr txBox="1"/>
          <p:nvPr/>
        </p:nvSpPr>
        <p:spPr>
          <a:xfrm>
            <a:off x="2550548" y="3696165"/>
            <a:ext cx="284052" cy="307777"/>
          </a:xfrm>
          <a:prstGeom prst="rect">
            <a:avLst/>
          </a:prstGeom>
          <a:solidFill>
            <a:srgbClr val="F9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837100-1106-1135-EEFD-7B2F0618DBF1}"/>
              </a:ext>
            </a:extLst>
          </p:cNvPr>
          <p:cNvSpPr txBox="1"/>
          <p:nvPr/>
        </p:nvSpPr>
        <p:spPr>
          <a:xfrm>
            <a:off x="6380662" y="2074417"/>
            <a:ext cx="284052" cy="307777"/>
          </a:xfrm>
          <a:prstGeom prst="rect">
            <a:avLst/>
          </a:prstGeom>
          <a:solidFill>
            <a:srgbClr val="F9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483DB-5CB2-787A-E49C-02DD3D13AA58}"/>
              </a:ext>
            </a:extLst>
          </p:cNvPr>
          <p:cNvSpPr txBox="1"/>
          <p:nvPr/>
        </p:nvSpPr>
        <p:spPr>
          <a:xfrm>
            <a:off x="6492808" y="3627168"/>
            <a:ext cx="284052" cy="307777"/>
          </a:xfrm>
          <a:prstGeom prst="rect">
            <a:avLst/>
          </a:prstGeom>
          <a:solidFill>
            <a:srgbClr val="F9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0" name="Google Shape;2030;p45"/>
          <p:cNvGrpSpPr/>
          <p:nvPr/>
        </p:nvGrpSpPr>
        <p:grpSpPr>
          <a:xfrm flipH="1">
            <a:off x="173907" y="92498"/>
            <a:ext cx="8795602" cy="4945088"/>
            <a:chOff x="173907" y="92498"/>
            <a:chExt cx="8795602" cy="4945088"/>
          </a:xfrm>
        </p:grpSpPr>
        <p:grpSp>
          <p:nvGrpSpPr>
            <p:cNvPr id="2031" name="Google Shape;2031;p45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2032" name="Google Shape;2032;p45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5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5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5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5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5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5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9" name="Google Shape;2039;p45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2040" name="Google Shape;2040;p45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5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2" name="Google Shape;2042;p45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8" name="Google Shape;2028;p45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7699" b="7699"/>
          <a:stretch/>
        </p:blipFill>
        <p:spPr>
          <a:xfrm rot="10800000">
            <a:off x="8630" y="8626"/>
            <a:ext cx="9144003" cy="5157301"/>
          </a:xfrm>
          <a:prstGeom prst="rect">
            <a:avLst/>
          </a:prstGeom>
        </p:spPr>
      </p:pic>
      <p:sp>
        <p:nvSpPr>
          <p:cNvPr id="2029" name="Google Shape;2029;p45"/>
          <p:cNvSpPr txBox="1">
            <a:spLocks noGrp="1"/>
          </p:cNvSpPr>
          <p:nvPr>
            <p:ph type="title"/>
          </p:nvPr>
        </p:nvSpPr>
        <p:spPr>
          <a:xfrm>
            <a:off x="5869763" y="3232750"/>
            <a:ext cx="3252900" cy="1043700"/>
          </a:xfrm>
          <a:prstGeom prst="rect">
            <a:avLst/>
          </a:prstGeom>
          <a:solidFill>
            <a:srgbClr val="F9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Business Questions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47"/>
          <p:cNvSpPr txBox="1">
            <a:spLocks noGrp="1"/>
          </p:cNvSpPr>
          <p:nvPr>
            <p:ph type="title"/>
          </p:nvPr>
        </p:nvSpPr>
        <p:spPr>
          <a:xfrm>
            <a:off x="1698300" y="1784350"/>
            <a:ext cx="57474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817860.05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064" name="Google Shape;2064;p47"/>
          <p:cNvSpPr txBox="1">
            <a:spLocks noGrp="1"/>
          </p:cNvSpPr>
          <p:nvPr>
            <p:ph type="subTitle" idx="1"/>
          </p:nvPr>
        </p:nvSpPr>
        <p:spPr>
          <a:xfrm>
            <a:off x="1698300" y="2999350"/>
            <a:ext cx="5747400" cy="497100"/>
          </a:xfrm>
          <a:prstGeom prst="rect">
            <a:avLst/>
          </a:prstGeom>
          <a:solidFill>
            <a:srgbClr val="F9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Total Sales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Business Questions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628" name="Google Shape;2163;p50">
            <a:extLst>
              <a:ext uri="{FF2B5EF4-FFF2-40B4-BE49-F238E27FC236}">
                <a16:creationId xmlns:a16="http://schemas.microsoft.com/office/drawing/2014/main" id="{128245FB-4165-D7B8-70A5-1C57F24CE3AF}"/>
              </a:ext>
            </a:extLst>
          </p:cNvPr>
          <p:cNvSpPr txBox="1">
            <a:spLocks/>
          </p:cNvSpPr>
          <p:nvPr/>
        </p:nvSpPr>
        <p:spPr>
          <a:xfrm>
            <a:off x="435925" y="1350991"/>
            <a:ext cx="5504664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1- Retrieve the total number of orders placed.</a:t>
            </a:r>
          </a:p>
        </p:txBody>
      </p:sp>
      <p:pic>
        <p:nvPicPr>
          <p:cNvPr id="1632" name="Picture 1631">
            <a:extLst>
              <a:ext uri="{FF2B5EF4-FFF2-40B4-BE49-F238E27FC236}">
                <a16:creationId xmlns:a16="http://schemas.microsoft.com/office/drawing/2014/main" id="{F08D455F-D2E4-F386-A629-47BC9279A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5" y="1866900"/>
            <a:ext cx="3845866" cy="1040202"/>
          </a:xfrm>
          <a:prstGeom prst="rect">
            <a:avLst/>
          </a:prstGeom>
        </p:spPr>
      </p:pic>
      <p:pic>
        <p:nvPicPr>
          <p:cNvPr id="1648" name="Picture 1647">
            <a:extLst>
              <a:ext uri="{FF2B5EF4-FFF2-40B4-BE49-F238E27FC236}">
                <a16:creationId xmlns:a16="http://schemas.microsoft.com/office/drawing/2014/main" id="{74DB43E1-5005-4821-4F09-4F131B35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665" y="1937188"/>
            <a:ext cx="1968500" cy="825500"/>
          </a:xfrm>
          <a:prstGeom prst="rect">
            <a:avLst/>
          </a:prstGeom>
        </p:spPr>
      </p:pic>
      <p:sp>
        <p:nvSpPr>
          <p:cNvPr id="1650" name="Google Shape;2163;p50">
            <a:extLst>
              <a:ext uri="{FF2B5EF4-FFF2-40B4-BE49-F238E27FC236}">
                <a16:creationId xmlns:a16="http://schemas.microsoft.com/office/drawing/2014/main" id="{E8E992E6-62E7-91E3-B0C6-4A7DD9725D20}"/>
              </a:ext>
            </a:extLst>
          </p:cNvPr>
          <p:cNvSpPr txBox="1">
            <a:spLocks/>
          </p:cNvSpPr>
          <p:nvPr/>
        </p:nvSpPr>
        <p:spPr>
          <a:xfrm>
            <a:off x="441676" y="3090653"/>
            <a:ext cx="5504664" cy="40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GB" sz="1400" dirty="0">
                <a:solidFill>
                  <a:schemeClr val="bg1">
                    <a:lumMod val="10000"/>
                  </a:schemeClr>
                </a:solidFill>
              </a:rPr>
              <a:t>2- Calculate the total revenue generated from pizza sales.</a:t>
            </a:r>
          </a:p>
        </p:txBody>
      </p:sp>
      <p:pic>
        <p:nvPicPr>
          <p:cNvPr id="1743" name="Picture 1742">
            <a:extLst>
              <a:ext uri="{FF2B5EF4-FFF2-40B4-BE49-F238E27FC236}">
                <a16:creationId xmlns:a16="http://schemas.microsoft.com/office/drawing/2014/main" id="{859001EC-5745-9909-ACD2-1BDC70A5E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90" y="3458794"/>
            <a:ext cx="3845866" cy="1650201"/>
          </a:xfrm>
          <a:prstGeom prst="rect">
            <a:avLst/>
          </a:prstGeom>
        </p:spPr>
      </p:pic>
      <p:pic>
        <p:nvPicPr>
          <p:cNvPr id="1745" name="Picture 1744">
            <a:extLst>
              <a:ext uri="{FF2B5EF4-FFF2-40B4-BE49-F238E27FC236}">
                <a16:creationId xmlns:a16="http://schemas.microsoft.com/office/drawing/2014/main" id="{FE71204F-96C4-CA30-1011-5539C2F86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665" y="3784075"/>
            <a:ext cx="22479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tistics and Probability: Data Analysis and Interpretation - Math - 10th grade by Slidesgo">
  <a:themeElements>
    <a:clrScheme name="Simple Light">
      <a:dk1>
        <a:srgbClr val="1F3374"/>
      </a:dk1>
      <a:lt1>
        <a:srgbClr val="F8F8F8"/>
      </a:lt1>
      <a:dk2>
        <a:srgbClr val="304BA6"/>
      </a:dk2>
      <a:lt2>
        <a:srgbClr val="D8E4F7"/>
      </a:lt2>
      <a:accent1>
        <a:srgbClr val="CB6EBE"/>
      </a:accent1>
      <a:accent2>
        <a:srgbClr val="F8C220"/>
      </a:accent2>
      <a:accent3>
        <a:srgbClr val="F05555"/>
      </a:accent3>
      <a:accent4>
        <a:srgbClr val="EFEFEF"/>
      </a:accent4>
      <a:accent5>
        <a:srgbClr val="FFFFFF"/>
      </a:accent5>
      <a:accent6>
        <a:srgbClr val="FFFFFF"/>
      </a:accent6>
      <a:hlink>
        <a:srgbClr val="1F33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729</TotalTime>
  <Words>852</Words>
  <Application>Microsoft Macintosh PowerPoint</Application>
  <PresentationFormat>On-screen Show (16:9)</PresentationFormat>
  <Paragraphs>89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Titillium Web</vt:lpstr>
      <vt:lpstr>Barlow Semi Condensed</vt:lpstr>
      <vt:lpstr>Nunito Light</vt:lpstr>
      <vt:lpstr>Anaheim</vt:lpstr>
      <vt:lpstr>Statistics and Probability: Data Analysis and Interpretation - Math - 10th grade by Slidesgo</vt:lpstr>
      <vt:lpstr>Pizza Sales Analysis: Data-Driven Insights for Strategic Decision Making</vt:lpstr>
      <vt:lpstr>04</vt:lpstr>
      <vt:lpstr>Project Overview</vt:lpstr>
      <vt:lpstr>Business Questions</vt:lpstr>
      <vt:lpstr>Tools &amp; Techniques</vt:lpstr>
      <vt:lpstr>Workflow</vt:lpstr>
      <vt:lpstr>Business Questions</vt:lpstr>
      <vt:lpstr>817860.05</vt:lpstr>
      <vt:lpstr>Business Questions</vt:lpstr>
      <vt:lpstr>Business Questions</vt:lpstr>
      <vt:lpstr>Business Questions</vt:lpstr>
      <vt:lpstr>Business Questions</vt:lpstr>
      <vt:lpstr>Business Questions</vt:lpstr>
      <vt:lpstr>Business Questions</vt:lpstr>
      <vt:lpstr>Business Questions</vt:lpstr>
      <vt:lpstr>Conclusion</vt:lpstr>
      <vt:lpstr>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abdulmoid.uk@outlook.com</cp:lastModifiedBy>
  <cp:revision>9</cp:revision>
  <dcterms:modified xsi:type="dcterms:W3CDTF">2024-08-22T14:50:43Z</dcterms:modified>
</cp:coreProperties>
</file>